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4" r:id="rId2"/>
    <p:sldId id="256" r:id="rId3"/>
    <p:sldId id="258" r:id="rId4"/>
    <p:sldId id="259" r:id="rId5"/>
    <p:sldId id="260" r:id="rId6"/>
    <p:sldId id="261" r:id="rId7"/>
    <p:sldId id="262"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CC990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CCCA9C-B563-45B6-96C0-3FFC1AF8827C}" type="datetimeFigureOut">
              <a:rPr lang="en-US" smtClean="0"/>
              <a:t>9/12/2016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7630FC-D252-43DC-B284-4D69D60C9508}" type="slidenum">
              <a:rPr lang="en-US" smtClean="0"/>
              <a:t>‹#›</a:t>
            </a:fld>
            <a:endParaRPr lang="en-US"/>
          </a:p>
        </p:txBody>
      </p:sp>
    </p:spTree>
    <p:extLst>
      <p:ext uri="{BB962C8B-B14F-4D97-AF65-F5344CB8AC3E}">
        <p14:creationId xmlns:p14="http://schemas.microsoft.com/office/powerpoint/2010/main" val="2153557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7630FC-D252-43DC-B284-4D69D60C9508}" type="slidenum">
              <a:rPr lang="en-US" smtClean="0"/>
              <a:t>1</a:t>
            </a:fld>
            <a:endParaRPr lang="en-US"/>
          </a:p>
        </p:txBody>
      </p:sp>
    </p:spTree>
    <p:extLst>
      <p:ext uri="{BB962C8B-B14F-4D97-AF65-F5344CB8AC3E}">
        <p14:creationId xmlns:p14="http://schemas.microsoft.com/office/powerpoint/2010/main" val="4255144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7630FC-D252-43DC-B284-4D69D60C9508}" type="slidenum">
              <a:rPr lang="en-US" smtClean="0"/>
              <a:t>2</a:t>
            </a:fld>
            <a:endParaRPr lang="en-US"/>
          </a:p>
        </p:txBody>
      </p:sp>
    </p:spTree>
    <p:extLst>
      <p:ext uri="{BB962C8B-B14F-4D97-AF65-F5344CB8AC3E}">
        <p14:creationId xmlns:p14="http://schemas.microsoft.com/office/powerpoint/2010/main" val="3450695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2C94F7-BDBA-40FC-A27C-66842FB1B219}"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F85604-B00D-4EAE-A657-8CADD3B85FD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2C94F7-BDBA-40FC-A27C-66842FB1B219}"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F85604-B00D-4EAE-A657-8CADD3B85FD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2C94F7-BDBA-40FC-A27C-66842FB1B219}"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F85604-B00D-4EAE-A657-8CADD3B85FD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2C94F7-BDBA-40FC-A27C-66842FB1B219}"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F85604-B00D-4EAE-A657-8CADD3B85FD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2C94F7-BDBA-40FC-A27C-66842FB1B219}"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F85604-B00D-4EAE-A657-8CADD3B85FD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2C94F7-BDBA-40FC-A27C-66842FB1B219}" type="datetimeFigureOut">
              <a:rPr lang="en-US" smtClean="0"/>
              <a:t>9/12/2016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F85604-B00D-4EAE-A657-8CADD3B85FD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2C94F7-BDBA-40FC-A27C-66842FB1B219}" type="datetimeFigureOut">
              <a:rPr lang="en-US" smtClean="0"/>
              <a:t>9/12/2016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F85604-B00D-4EAE-A657-8CADD3B85FD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2C94F7-BDBA-40FC-A27C-66842FB1B219}" type="datetimeFigureOut">
              <a:rPr lang="en-US" smtClean="0"/>
              <a:t>9/12/2016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F85604-B00D-4EAE-A657-8CADD3B85FD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2C94F7-BDBA-40FC-A27C-66842FB1B219}" type="datetimeFigureOut">
              <a:rPr lang="en-US" smtClean="0"/>
              <a:t>9/12/2016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F85604-B00D-4EAE-A657-8CADD3B85FD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2C94F7-BDBA-40FC-A27C-66842FB1B219}" type="datetimeFigureOut">
              <a:rPr lang="en-US" smtClean="0"/>
              <a:t>9/12/2016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F85604-B00D-4EAE-A657-8CADD3B85FD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2C94F7-BDBA-40FC-A27C-66842FB1B219}" type="datetimeFigureOut">
              <a:rPr lang="en-US" smtClean="0"/>
              <a:t>9/12/2016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F85604-B00D-4EAE-A657-8CADD3B85FD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2C94F7-BDBA-40FC-A27C-66842FB1B219}" type="datetimeFigureOut">
              <a:rPr lang="en-US" smtClean="0"/>
              <a:t>9/12/2016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F85604-B00D-4EAE-A657-8CADD3B85FD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_New4.png"/>
          <p:cNvPicPr>
            <a:picLocks noChangeAspect="1"/>
          </p:cNvPicPr>
          <p:nvPr/>
        </p:nvPicPr>
        <p:blipFill>
          <a:blip r:embed="rId3" cstate="print"/>
          <a:stretch>
            <a:fillRect/>
          </a:stretch>
        </p:blipFill>
        <p:spPr>
          <a:xfrm>
            <a:off x="0" y="908720"/>
            <a:ext cx="3131840" cy="3122172"/>
          </a:xfrm>
          <a:prstGeom prst="rect">
            <a:avLst/>
          </a:prstGeom>
        </p:spPr>
      </p:pic>
      <p:grpSp>
        <p:nvGrpSpPr>
          <p:cNvPr id="2" name="Group 15"/>
          <p:cNvGrpSpPr/>
          <p:nvPr/>
        </p:nvGrpSpPr>
        <p:grpSpPr>
          <a:xfrm>
            <a:off x="0" y="4797152"/>
            <a:ext cx="9144000" cy="648072"/>
            <a:chOff x="0" y="980728"/>
            <a:chExt cx="9144000" cy="648072"/>
          </a:xfrm>
        </p:grpSpPr>
        <p:sp>
          <p:nvSpPr>
            <p:cNvPr id="5" name="Rectangle 4"/>
            <p:cNvSpPr/>
            <p:nvPr/>
          </p:nvSpPr>
          <p:spPr>
            <a:xfrm>
              <a:off x="0" y="980728"/>
              <a:ext cx="1836000" cy="64807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835696" y="980728"/>
              <a:ext cx="1828800" cy="64807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653040" y="980728"/>
              <a:ext cx="1836000" cy="648072"/>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493350" y="980728"/>
              <a:ext cx="1828800" cy="64807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0" y="980728"/>
              <a:ext cx="1828800" cy="648072"/>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2" name="Picture 11" descr="ch_int.png"/>
          <p:cNvPicPr>
            <a:picLocks noChangeAspect="1"/>
          </p:cNvPicPr>
          <p:nvPr/>
        </p:nvPicPr>
        <p:blipFill>
          <a:blip r:embed="rId4" cstate="print"/>
          <a:stretch>
            <a:fillRect/>
          </a:stretch>
        </p:blipFill>
        <p:spPr>
          <a:xfrm>
            <a:off x="6876256" y="0"/>
            <a:ext cx="2267744" cy="895759"/>
          </a:xfrm>
          <a:prstGeom prst="rect">
            <a:avLst/>
          </a:prstGeom>
        </p:spPr>
      </p:pic>
      <p:sp>
        <p:nvSpPr>
          <p:cNvPr id="13" name="Rectangle 12"/>
          <p:cNvSpPr/>
          <p:nvPr/>
        </p:nvSpPr>
        <p:spPr>
          <a:xfrm>
            <a:off x="3059832" y="1556792"/>
            <a:ext cx="6084168" cy="1754326"/>
          </a:xfrm>
          <a:prstGeom prst="rect">
            <a:avLst/>
          </a:prstGeom>
        </p:spPr>
        <p:txBody>
          <a:bodyPr wrap="square">
            <a:spAutoFit/>
          </a:bodyPr>
          <a:lstStyle/>
          <a:p>
            <a:pPr algn="ctr"/>
            <a:r>
              <a:rPr lang="en-US" sz="5400" b="1" dirty="0" smtClean="0">
                <a:solidFill>
                  <a:schemeClr val="bg1">
                    <a:lumMod val="50000"/>
                  </a:schemeClr>
                </a:solidFill>
                <a:latin typeface="Angsana New" pitchFamily="18" charset="-34"/>
                <a:cs typeface="Angsana New" pitchFamily="18" charset="-34"/>
              </a:rPr>
              <a:t> </a:t>
            </a:r>
            <a:r>
              <a:rPr lang="en-US" sz="5400" b="1" dirty="0" smtClean="0">
                <a:solidFill>
                  <a:schemeClr val="tx1">
                    <a:lumMod val="65000"/>
                    <a:lumOff val="35000"/>
                  </a:schemeClr>
                </a:solidFill>
                <a:latin typeface="Angsana New" pitchFamily="18" charset="-34"/>
                <a:cs typeface="Angsana New" pitchFamily="18" charset="-34"/>
              </a:rPr>
              <a:t>Advanced Accounting and Advisory Company Limited</a:t>
            </a:r>
            <a:endParaRPr lang="en-US" sz="5400" b="1"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0" y="44970"/>
            <a:ext cx="9144000" cy="1583830"/>
            <a:chOff x="0" y="44970"/>
            <a:chExt cx="9144000" cy="1583830"/>
          </a:xfrm>
        </p:grpSpPr>
        <p:pic>
          <p:nvPicPr>
            <p:cNvPr id="4" name="Picture 3" descr="Logo_New4.png"/>
            <p:cNvPicPr>
              <a:picLocks noChangeAspect="1"/>
            </p:cNvPicPr>
            <p:nvPr/>
          </p:nvPicPr>
          <p:blipFill>
            <a:blip r:embed="rId3" cstate="print"/>
            <a:stretch>
              <a:fillRect/>
            </a:stretch>
          </p:blipFill>
          <p:spPr>
            <a:xfrm>
              <a:off x="44970" y="44970"/>
              <a:ext cx="899592" cy="896815"/>
            </a:xfrm>
            <a:prstGeom prst="rect">
              <a:avLst/>
            </a:prstGeom>
          </p:spPr>
        </p:pic>
        <p:grpSp>
          <p:nvGrpSpPr>
            <p:cNvPr id="16" name="Group 15"/>
            <p:cNvGrpSpPr/>
            <p:nvPr/>
          </p:nvGrpSpPr>
          <p:grpSpPr>
            <a:xfrm>
              <a:off x="0" y="980728"/>
              <a:ext cx="9144000" cy="648072"/>
              <a:chOff x="0" y="980728"/>
              <a:chExt cx="9144000" cy="648072"/>
            </a:xfrm>
          </p:grpSpPr>
          <p:sp>
            <p:nvSpPr>
              <p:cNvPr id="5" name="Rectangle 4"/>
              <p:cNvSpPr/>
              <p:nvPr/>
            </p:nvSpPr>
            <p:spPr>
              <a:xfrm>
                <a:off x="0" y="980728"/>
                <a:ext cx="1836000" cy="64807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835696" y="980728"/>
                <a:ext cx="1828800" cy="64807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653040" y="980728"/>
                <a:ext cx="1836000" cy="648072"/>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493350" y="980728"/>
                <a:ext cx="1828800" cy="64807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0" y="980728"/>
                <a:ext cx="1828800" cy="648072"/>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2" name="Picture 11" descr="ch_int.png"/>
            <p:cNvPicPr>
              <a:picLocks noChangeAspect="1"/>
            </p:cNvPicPr>
            <p:nvPr/>
          </p:nvPicPr>
          <p:blipFill>
            <a:blip r:embed="rId4" cstate="print"/>
            <a:stretch>
              <a:fillRect/>
            </a:stretch>
          </p:blipFill>
          <p:spPr>
            <a:xfrm>
              <a:off x="7224010" y="44970"/>
              <a:ext cx="1905000" cy="752475"/>
            </a:xfrm>
            <a:prstGeom prst="rect">
              <a:avLst/>
            </a:prstGeom>
          </p:spPr>
        </p:pic>
      </p:grpSp>
      <p:sp>
        <p:nvSpPr>
          <p:cNvPr id="14" name="Rectangle 13"/>
          <p:cNvSpPr/>
          <p:nvPr/>
        </p:nvSpPr>
        <p:spPr>
          <a:xfrm>
            <a:off x="0" y="1589891"/>
            <a:ext cx="9144000" cy="830997"/>
          </a:xfrm>
          <a:prstGeom prst="rect">
            <a:avLst/>
          </a:prstGeom>
        </p:spPr>
        <p:txBody>
          <a:bodyPr wrap="square">
            <a:spAutoFit/>
          </a:bodyPr>
          <a:lstStyle/>
          <a:p>
            <a:pPr algn="ctr"/>
            <a:r>
              <a:rPr lang="en-US" sz="4800" b="1" dirty="0" smtClean="0">
                <a:latin typeface="Angsana New" pitchFamily="18" charset="-34"/>
                <a:ea typeface="PMingLiU" pitchFamily="18" charset="-120"/>
                <a:cs typeface="Angsana New" pitchFamily="18" charset="-34"/>
              </a:rPr>
              <a:t>Who are we</a:t>
            </a:r>
          </a:p>
        </p:txBody>
      </p:sp>
      <p:sp>
        <p:nvSpPr>
          <p:cNvPr id="15" name="Rectangle 14"/>
          <p:cNvSpPr/>
          <p:nvPr/>
        </p:nvSpPr>
        <p:spPr>
          <a:xfrm>
            <a:off x="251520" y="2492896"/>
            <a:ext cx="8640960" cy="4031873"/>
          </a:xfrm>
          <a:prstGeom prst="rect">
            <a:avLst/>
          </a:prstGeom>
          <a:ln>
            <a:noFill/>
          </a:ln>
        </p:spPr>
        <p:txBody>
          <a:bodyPr wrap="square">
            <a:spAutoFit/>
          </a:bodyPr>
          <a:lstStyle/>
          <a:p>
            <a:pPr marL="179388" indent="-179388">
              <a:buFont typeface="Arial" pitchFamily="34" charset="0"/>
              <a:buChar char="•"/>
            </a:pPr>
            <a:r>
              <a:rPr lang="en-US" sz="3200" dirty="0" smtClean="0">
                <a:latin typeface="Angsana New" pitchFamily="18" charset="-34"/>
                <a:cs typeface="Angsana New" pitchFamily="18" charset="-34"/>
              </a:rPr>
              <a:t> Advanced </a:t>
            </a:r>
            <a:r>
              <a:rPr lang="en-US" sz="3200" dirty="0">
                <a:latin typeface="Angsana New" pitchFamily="18" charset="-34"/>
                <a:cs typeface="Angsana New" pitchFamily="18" charset="-34"/>
              </a:rPr>
              <a:t>Accounting and Advisory Co., Ltd. was established by the group of bachelor and master graduated in accounting </a:t>
            </a:r>
            <a:r>
              <a:rPr lang="en-US" sz="3200" dirty="0" smtClean="0">
                <a:latin typeface="Angsana New" pitchFamily="18" charset="-34"/>
                <a:cs typeface="Angsana New" pitchFamily="18" charset="-34"/>
              </a:rPr>
              <a:t>degree. </a:t>
            </a:r>
          </a:p>
          <a:p>
            <a:pPr>
              <a:buFont typeface="Arial" pitchFamily="34" charset="0"/>
              <a:buChar char="•"/>
            </a:pPr>
            <a:r>
              <a:rPr lang="en-US" sz="3200" dirty="0">
                <a:latin typeface="Angsana New" pitchFamily="18" charset="-34"/>
                <a:cs typeface="Angsana New" pitchFamily="18" charset="-34"/>
              </a:rPr>
              <a:t> </a:t>
            </a:r>
            <a:r>
              <a:rPr lang="en-US" sz="3200" dirty="0" smtClean="0">
                <a:latin typeface="Angsana New" pitchFamily="18" charset="-34"/>
                <a:cs typeface="Angsana New" pitchFamily="18" charset="-34"/>
              </a:rPr>
              <a:t>Our </a:t>
            </a:r>
            <a:r>
              <a:rPr lang="en-US" sz="3200" dirty="0">
                <a:latin typeface="Angsana New" pitchFamily="18" charset="-34"/>
                <a:cs typeface="Angsana New" pitchFamily="18" charset="-34"/>
              </a:rPr>
              <a:t>efficient teams have over 10 years of experience on various </a:t>
            </a:r>
            <a:r>
              <a:rPr lang="en-US" sz="3200" dirty="0" smtClean="0">
                <a:latin typeface="Angsana New" pitchFamily="18" charset="-34"/>
                <a:cs typeface="Angsana New" pitchFamily="18" charset="-34"/>
              </a:rPr>
              <a:t>business.</a:t>
            </a:r>
          </a:p>
          <a:p>
            <a:pPr marL="179388" indent="-179388">
              <a:buFont typeface="Arial" pitchFamily="34" charset="0"/>
              <a:buChar char="•"/>
            </a:pPr>
            <a:r>
              <a:rPr lang="en-US" sz="3200" dirty="0">
                <a:latin typeface="Angsana New" pitchFamily="18" charset="-34"/>
                <a:cs typeface="Angsana New" pitchFamily="18" charset="-34"/>
              </a:rPr>
              <a:t> </a:t>
            </a:r>
            <a:r>
              <a:rPr lang="en-US" sz="3200" dirty="0" smtClean="0">
                <a:latin typeface="Angsana New" pitchFamily="18" charset="-34"/>
                <a:cs typeface="Angsana New" pitchFamily="18" charset="-34"/>
              </a:rPr>
              <a:t>We provide a wide range of professional services in accordance with Financial Reporting Standard  and </a:t>
            </a:r>
            <a:r>
              <a:rPr lang="en-US" sz="3200" dirty="0">
                <a:latin typeface="Angsana New" pitchFamily="18" charset="-34"/>
                <a:cs typeface="Angsana New" pitchFamily="18" charset="-34"/>
              </a:rPr>
              <a:t>w</a:t>
            </a:r>
            <a:r>
              <a:rPr lang="en-US" sz="3200" dirty="0" smtClean="0">
                <a:latin typeface="Angsana New" pitchFamily="18" charset="-34"/>
                <a:cs typeface="Angsana New" pitchFamily="18" charset="-34"/>
              </a:rPr>
              <a:t>e </a:t>
            </a:r>
            <a:r>
              <a:rPr lang="en-US" sz="3200" dirty="0">
                <a:latin typeface="Angsana New" pitchFamily="18" charset="-34"/>
                <a:cs typeface="Angsana New" pitchFamily="18" charset="-34"/>
              </a:rPr>
              <a:t>also follow updated accounting principles continuously. </a:t>
            </a:r>
          </a:p>
          <a:p>
            <a:pPr marL="179388" indent="-179388">
              <a:buFont typeface="Arial" pitchFamily="34" charset="0"/>
              <a:buChar char="•"/>
            </a:pPr>
            <a:r>
              <a:rPr lang="en-US" sz="3200" dirty="0" smtClean="0">
                <a:latin typeface="Angsana New" pitchFamily="18" charset="-34"/>
                <a:cs typeface="Angsana New" pitchFamily="18" charset="-34"/>
              </a:rPr>
              <a:t> Consequently</a:t>
            </a:r>
            <a:r>
              <a:rPr lang="en-US" sz="3200" dirty="0">
                <a:latin typeface="Angsana New" pitchFamily="18" charset="-34"/>
                <a:cs typeface="Angsana New" pitchFamily="18" charset="-34"/>
              </a:rPr>
              <a:t>, we are ready to service our valued clients not only in Thailand, but also in overseas.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_New4.png"/>
          <p:cNvPicPr>
            <a:picLocks noChangeAspect="1"/>
          </p:cNvPicPr>
          <p:nvPr/>
        </p:nvPicPr>
        <p:blipFill>
          <a:blip r:embed="rId2" cstate="print"/>
          <a:stretch>
            <a:fillRect/>
          </a:stretch>
        </p:blipFill>
        <p:spPr>
          <a:xfrm>
            <a:off x="44970" y="44970"/>
            <a:ext cx="899592" cy="896815"/>
          </a:xfrm>
          <a:prstGeom prst="rect">
            <a:avLst/>
          </a:prstGeom>
        </p:spPr>
      </p:pic>
      <p:sp>
        <p:nvSpPr>
          <p:cNvPr id="5" name="Rectangle 4"/>
          <p:cNvSpPr/>
          <p:nvPr/>
        </p:nvSpPr>
        <p:spPr>
          <a:xfrm>
            <a:off x="0" y="980728"/>
            <a:ext cx="1836000" cy="64807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835696" y="980728"/>
            <a:ext cx="1828800" cy="64807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653040" y="980728"/>
            <a:ext cx="1836000" cy="648072"/>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493350" y="980728"/>
            <a:ext cx="1828800" cy="64807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0" y="980728"/>
            <a:ext cx="1828800" cy="648072"/>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ch_int.png"/>
          <p:cNvPicPr>
            <a:picLocks noChangeAspect="1"/>
          </p:cNvPicPr>
          <p:nvPr/>
        </p:nvPicPr>
        <p:blipFill>
          <a:blip r:embed="rId3" cstate="print"/>
          <a:stretch>
            <a:fillRect/>
          </a:stretch>
        </p:blipFill>
        <p:spPr>
          <a:xfrm>
            <a:off x="7224010" y="44970"/>
            <a:ext cx="1905000" cy="752475"/>
          </a:xfrm>
          <a:prstGeom prst="rect">
            <a:avLst/>
          </a:prstGeom>
        </p:spPr>
      </p:pic>
      <p:sp>
        <p:nvSpPr>
          <p:cNvPr id="14" name="Rectangle 13"/>
          <p:cNvSpPr/>
          <p:nvPr/>
        </p:nvSpPr>
        <p:spPr>
          <a:xfrm>
            <a:off x="0" y="1589891"/>
            <a:ext cx="9144000" cy="830997"/>
          </a:xfrm>
          <a:prstGeom prst="rect">
            <a:avLst/>
          </a:prstGeom>
        </p:spPr>
        <p:txBody>
          <a:bodyPr wrap="square">
            <a:spAutoFit/>
          </a:bodyPr>
          <a:lstStyle/>
          <a:p>
            <a:pPr algn="ctr"/>
            <a:r>
              <a:rPr lang="en-US" sz="4800" b="1" dirty="0" smtClean="0">
                <a:latin typeface="Angsana New" pitchFamily="18" charset="-34"/>
                <a:ea typeface="PMingLiU" pitchFamily="18" charset="-120"/>
                <a:cs typeface="Angsana New" pitchFamily="18" charset="-34"/>
              </a:rPr>
              <a:t>Who are we</a:t>
            </a:r>
          </a:p>
        </p:txBody>
      </p:sp>
      <p:sp>
        <p:nvSpPr>
          <p:cNvPr id="13" name="Rectangle 12"/>
          <p:cNvSpPr/>
          <p:nvPr/>
        </p:nvSpPr>
        <p:spPr>
          <a:xfrm>
            <a:off x="179512" y="2913906"/>
            <a:ext cx="8784976" cy="3539430"/>
          </a:xfrm>
          <a:prstGeom prst="rect">
            <a:avLst/>
          </a:prstGeom>
        </p:spPr>
        <p:txBody>
          <a:bodyPr wrap="square">
            <a:spAutoFit/>
          </a:bodyPr>
          <a:lstStyle/>
          <a:p>
            <a:pPr marL="179388" indent="-179388">
              <a:buFont typeface="Arial" pitchFamily="34" charset="0"/>
              <a:buChar char="•"/>
            </a:pPr>
            <a:r>
              <a:rPr lang="en-US" sz="3200" dirty="0" smtClean="0">
                <a:latin typeface="Angsana New" pitchFamily="18" charset="-34"/>
                <a:cs typeface="Angsana New" pitchFamily="18" charset="-34"/>
              </a:rPr>
              <a:t> We </a:t>
            </a:r>
            <a:r>
              <a:rPr lang="en-US" sz="3200" dirty="0">
                <a:latin typeface="Angsana New" pitchFamily="18" charset="-34"/>
                <a:cs typeface="Angsana New" pitchFamily="18" charset="-34"/>
              </a:rPr>
              <a:t>have contributed our clients with the best satisfaction of accounting and relevant services in accordance with the local GAAP and international requirements. </a:t>
            </a:r>
            <a:endParaRPr lang="en-US" sz="3200" dirty="0" smtClean="0">
              <a:latin typeface="Angsana New" pitchFamily="18" charset="-34"/>
              <a:cs typeface="Angsana New" pitchFamily="18" charset="-34"/>
            </a:endParaRPr>
          </a:p>
          <a:p>
            <a:pPr marL="179388" indent="-179388">
              <a:buFont typeface="Arial" pitchFamily="34" charset="0"/>
              <a:buChar char="•"/>
            </a:pPr>
            <a:r>
              <a:rPr lang="en-US" sz="3200" dirty="0">
                <a:latin typeface="Angsana New" pitchFamily="18" charset="-34"/>
                <a:cs typeface="Angsana New" pitchFamily="18" charset="-34"/>
              </a:rPr>
              <a:t> </a:t>
            </a:r>
            <a:r>
              <a:rPr lang="en-US" sz="3200" dirty="0" smtClean="0">
                <a:latin typeface="Angsana New" pitchFamily="18" charset="-34"/>
                <a:cs typeface="Angsana New" pitchFamily="18" charset="-34"/>
              </a:rPr>
              <a:t>We </a:t>
            </a:r>
            <a:r>
              <a:rPr lang="en-US" sz="3200" dirty="0">
                <a:latin typeface="Angsana New" pitchFamily="18" charset="-34"/>
                <a:cs typeface="Angsana New" pitchFamily="18" charset="-34"/>
              </a:rPr>
              <a:t>always give diversified advantage suggestions for support our clients to achieve their businesses. </a:t>
            </a:r>
            <a:endParaRPr lang="en-US" sz="3200" dirty="0" smtClean="0">
              <a:latin typeface="Angsana New" pitchFamily="18" charset="-34"/>
              <a:cs typeface="Angsana New" pitchFamily="18" charset="-34"/>
            </a:endParaRPr>
          </a:p>
          <a:p>
            <a:pPr marL="179388" indent="-179388">
              <a:buFont typeface="Arial" pitchFamily="34" charset="0"/>
              <a:buChar char="•"/>
            </a:pPr>
            <a:r>
              <a:rPr lang="en-US" sz="3200" dirty="0">
                <a:latin typeface="Angsana New" pitchFamily="18" charset="-34"/>
                <a:cs typeface="Angsana New" pitchFamily="18" charset="-34"/>
              </a:rPr>
              <a:t> </a:t>
            </a:r>
            <a:r>
              <a:rPr lang="en-US" sz="3200" dirty="0" smtClean="0">
                <a:latin typeface="Angsana New" pitchFamily="18" charset="-34"/>
                <a:cs typeface="Angsana New" pitchFamily="18" charset="-34"/>
              </a:rPr>
              <a:t>Moreover</a:t>
            </a:r>
            <a:r>
              <a:rPr lang="en-US" sz="3200" dirty="0">
                <a:latin typeface="Angsana New" pitchFamily="18" charset="-34"/>
                <a:cs typeface="Angsana New" pitchFamily="18" charset="-34"/>
              </a:rPr>
              <a:t>, we also intend to create high valued profile to bring our customers crossing over together with the high knowledge to join globally association.</a:t>
            </a:r>
          </a:p>
        </p:txBody>
      </p:sp>
      <p:sp>
        <p:nvSpPr>
          <p:cNvPr id="16" name="Rectangle 15"/>
          <p:cNvSpPr/>
          <p:nvPr/>
        </p:nvSpPr>
        <p:spPr>
          <a:xfrm>
            <a:off x="0" y="2276872"/>
            <a:ext cx="9144000" cy="584775"/>
          </a:xfrm>
          <a:prstGeom prst="rect">
            <a:avLst/>
          </a:prstGeom>
          <a:noFill/>
        </p:spPr>
        <p:txBody>
          <a:bodyPr wrap="square">
            <a:spAutoFit/>
          </a:bodyPr>
          <a:lstStyle/>
          <a:p>
            <a:r>
              <a:rPr lang="en-US" sz="3200" b="1" u="sng" dirty="0" smtClean="0">
                <a:latin typeface="Angsana New" pitchFamily="18" charset="-34"/>
                <a:cs typeface="Angsana New" pitchFamily="18" charset="-34"/>
              </a:rPr>
              <a:t>How </a:t>
            </a:r>
            <a:r>
              <a:rPr lang="en-US" sz="3200" b="1" u="sng" dirty="0">
                <a:latin typeface="Angsana New" pitchFamily="18" charset="-34"/>
                <a:cs typeface="Angsana New" pitchFamily="18" charset="-34"/>
              </a:rPr>
              <a:t>we work</a:t>
            </a:r>
            <a:endParaRPr lang="en-US" sz="3200" u="sng" dirty="0">
              <a:latin typeface="Angsana New" pitchFamily="18" charset="-34"/>
              <a:cs typeface="Angsana New" pitchFamily="18" charset="-34"/>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_New4.png"/>
          <p:cNvPicPr>
            <a:picLocks noChangeAspect="1"/>
          </p:cNvPicPr>
          <p:nvPr/>
        </p:nvPicPr>
        <p:blipFill>
          <a:blip r:embed="rId2" cstate="print"/>
          <a:stretch>
            <a:fillRect/>
          </a:stretch>
        </p:blipFill>
        <p:spPr>
          <a:xfrm>
            <a:off x="44970" y="44970"/>
            <a:ext cx="899592" cy="896815"/>
          </a:xfrm>
          <a:prstGeom prst="rect">
            <a:avLst/>
          </a:prstGeom>
        </p:spPr>
      </p:pic>
      <p:sp>
        <p:nvSpPr>
          <p:cNvPr id="5" name="Rectangle 4"/>
          <p:cNvSpPr/>
          <p:nvPr/>
        </p:nvSpPr>
        <p:spPr>
          <a:xfrm>
            <a:off x="0" y="980728"/>
            <a:ext cx="1836000" cy="64807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835696" y="980728"/>
            <a:ext cx="1828800" cy="64807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653040" y="980728"/>
            <a:ext cx="1836000" cy="648072"/>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493350" y="980728"/>
            <a:ext cx="1828800" cy="64807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0" y="980728"/>
            <a:ext cx="1828800" cy="648072"/>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ch_int.png"/>
          <p:cNvPicPr>
            <a:picLocks noChangeAspect="1"/>
          </p:cNvPicPr>
          <p:nvPr/>
        </p:nvPicPr>
        <p:blipFill>
          <a:blip r:embed="rId3" cstate="print"/>
          <a:stretch>
            <a:fillRect/>
          </a:stretch>
        </p:blipFill>
        <p:spPr>
          <a:xfrm>
            <a:off x="7224010" y="44970"/>
            <a:ext cx="1905000" cy="752475"/>
          </a:xfrm>
          <a:prstGeom prst="rect">
            <a:avLst/>
          </a:prstGeom>
        </p:spPr>
      </p:pic>
      <p:sp>
        <p:nvSpPr>
          <p:cNvPr id="14" name="Rectangle 13"/>
          <p:cNvSpPr/>
          <p:nvPr/>
        </p:nvSpPr>
        <p:spPr>
          <a:xfrm>
            <a:off x="0" y="1628800"/>
            <a:ext cx="9144000" cy="830997"/>
          </a:xfrm>
          <a:prstGeom prst="rect">
            <a:avLst/>
          </a:prstGeom>
        </p:spPr>
        <p:txBody>
          <a:bodyPr wrap="square">
            <a:spAutoFit/>
          </a:bodyPr>
          <a:lstStyle/>
          <a:p>
            <a:pPr algn="ctr"/>
            <a:r>
              <a:rPr lang="en-US" sz="4800" b="1" dirty="0" smtClean="0">
                <a:latin typeface="Angsana New" pitchFamily="18" charset="-34"/>
                <a:ea typeface="PMingLiU" pitchFamily="18" charset="-120"/>
                <a:cs typeface="Angsana New" pitchFamily="18" charset="-34"/>
              </a:rPr>
              <a:t>Who are we</a:t>
            </a:r>
          </a:p>
        </p:txBody>
      </p:sp>
      <p:sp>
        <p:nvSpPr>
          <p:cNvPr id="13" name="Rectangle 12"/>
          <p:cNvSpPr/>
          <p:nvPr/>
        </p:nvSpPr>
        <p:spPr>
          <a:xfrm>
            <a:off x="179512" y="2802040"/>
            <a:ext cx="4248000" cy="3970318"/>
          </a:xfrm>
          <a:prstGeom prst="rect">
            <a:avLst/>
          </a:prstGeom>
          <a:ln>
            <a:solidFill>
              <a:schemeClr val="tx1"/>
            </a:solidFill>
          </a:ln>
        </p:spPr>
        <p:txBody>
          <a:bodyPr wrap="square">
            <a:spAutoFit/>
          </a:bodyPr>
          <a:lstStyle/>
          <a:p>
            <a:pPr fontAlgn="base">
              <a:buFont typeface="Arial" pitchFamily="34" charset="0"/>
              <a:buChar char="•"/>
            </a:pPr>
            <a:r>
              <a:rPr lang="en-US" sz="2800" b="1" dirty="0" smtClean="0">
                <a:latin typeface="Angsana New" pitchFamily="18" charset="-34"/>
                <a:cs typeface="Angsana New" pitchFamily="18" charset="-34"/>
              </a:rPr>
              <a:t> </a:t>
            </a:r>
            <a:r>
              <a:rPr lang="en-US" sz="2800" b="1" dirty="0">
                <a:latin typeface="Angsana New" pitchFamily="18" charset="-34"/>
                <a:cs typeface="Angsana New" pitchFamily="18" charset="-34"/>
              </a:rPr>
              <a:t>Accounting</a:t>
            </a:r>
          </a:p>
          <a:p>
            <a:pPr fontAlgn="base"/>
            <a:r>
              <a:rPr lang="en-US" sz="2800" dirty="0" smtClean="0">
                <a:latin typeface="Angsana New" pitchFamily="18" charset="-34"/>
                <a:cs typeface="Angsana New" pitchFamily="18" charset="-34"/>
              </a:rPr>
              <a:t>      - Bookkeeping</a:t>
            </a:r>
            <a:endParaRPr lang="en-US" sz="2800" dirty="0">
              <a:latin typeface="Angsana New" pitchFamily="18" charset="-34"/>
              <a:cs typeface="Angsana New" pitchFamily="18" charset="-34"/>
            </a:endParaRPr>
          </a:p>
          <a:p>
            <a:pPr fontAlgn="base"/>
            <a:r>
              <a:rPr lang="en-US" sz="2800" dirty="0" smtClean="0">
                <a:latin typeface="Angsana New" pitchFamily="18" charset="-34"/>
                <a:cs typeface="Angsana New" pitchFamily="18" charset="-34"/>
              </a:rPr>
              <a:t>      - Financial report</a:t>
            </a:r>
          </a:p>
          <a:p>
            <a:pPr fontAlgn="base">
              <a:buFont typeface="Arial" pitchFamily="34" charset="0"/>
              <a:buChar char="•"/>
            </a:pPr>
            <a:r>
              <a:rPr lang="en-US" sz="2800" dirty="0" smtClean="0">
                <a:latin typeface="Angsana New" pitchFamily="18" charset="-34"/>
                <a:cs typeface="Angsana New" pitchFamily="18" charset="-34"/>
              </a:rPr>
              <a:t> </a:t>
            </a:r>
            <a:r>
              <a:rPr lang="en-US" sz="2800" b="1" dirty="0" smtClean="0">
                <a:latin typeface="Angsana New" pitchFamily="18" charset="-34"/>
                <a:cs typeface="Angsana New" pitchFamily="18" charset="-34"/>
              </a:rPr>
              <a:t>Taxation Service</a:t>
            </a:r>
          </a:p>
          <a:p>
            <a:pPr fontAlgn="base"/>
            <a:r>
              <a:rPr lang="en-US" sz="2800" dirty="0" smtClean="0">
                <a:latin typeface="Angsana New" pitchFamily="18" charset="-34"/>
                <a:cs typeface="Angsana New" pitchFamily="18" charset="-34"/>
              </a:rPr>
              <a:t>      - Registration</a:t>
            </a:r>
          </a:p>
          <a:p>
            <a:pPr fontAlgn="base"/>
            <a:r>
              <a:rPr lang="en-US" sz="2800" dirty="0" smtClean="0">
                <a:latin typeface="Angsana New" pitchFamily="18" charset="-34"/>
                <a:cs typeface="Angsana New" pitchFamily="18" charset="-34"/>
              </a:rPr>
              <a:t>      - Tax preparation and submission</a:t>
            </a:r>
          </a:p>
          <a:p>
            <a:pPr fontAlgn="base"/>
            <a:r>
              <a:rPr lang="en-US" sz="2800" dirty="0" smtClean="0">
                <a:latin typeface="Angsana New" pitchFamily="18" charset="-34"/>
                <a:cs typeface="Angsana New" pitchFamily="18" charset="-34"/>
              </a:rPr>
              <a:t>      - Discuss with the Revenue Department's officials</a:t>
            </a:r>
          </a:p>
          <a:p>
            <a:pPr fontAlgn="base"/>
            <a:endParaRPr lang="en-US" sz="2800" dirty="0">
              <a:latin typeface="Angsana New" pitchFamily="18" charset="-34"/>
              <a:cs typeface="Angsana New" pitchFamily="18" charset="-34"/>
            </a:endParaRPr>
          </a:p>
        </p:txBody>
      </p:sp>
      <p:sp>
        <p:nvSpPr>
          <p:cNvPr id="15" name="Rectangle 14"/>
          <p:cNvSpPr/>
          <p:nvPr/>
        </p:nvSpPr>
        <p:spPr>
          <a:xfrm>
            <a:off x="4644480" y="2813078"/>
            <a:ext cx="4248000" cy="3970318"/>
          </a:xfrm>
          <a:prstGeom prst="rect">
            <a:avLst/>
          </a:prstGeom>
          <a:ln>
            <a:solidFill>
              <a:schemeClr val="tx1"/>
            </a:solidFill>
          </a:ln>
        </p:spPr>
        <p:txBody>
          <a:bodyPr>
            <a:spAutoFit/>
          </a:bodyPr>
          <a:lstStyle/>
          <a:p>
            <a:pPr fontAlgn="base">
              <a:buFont typeface="Arial" pitchFamily="34" charset="0"/>
              <a:buChar char="•"/>
            </a:pPr>
            <a:r>
              <a:rPr lang="en-US" sz="2800" b="1" dirty="0" smtClean="0">
                <a:latin typeface="Angsana New" pitchFamily="18" charset="-34"/>
                <a:cs typeface="Angsana New" pitchFamily="18" charset="-34"/>
              </a:rPr>
              <a:t> Other Services</a:t>
            </a:r>
          </a:p>
          <a:p>
            <a:pPr marL="449263" indent="-449263" fontAlgn="base"/>
            <a:r>
              <a:rPr lang="en-US" sz="2800" dirty="0" smtClean="0">
                <a:latin typeface="Angsana New" pitchFamily="18" charset="-34"/>
                <a:cs typeface="Angsana New" pitchFamily="18" charset="-34"/>
              </a:rPr>
              <a:t>      - Audit service performed by Certified      Public Accountant (CPA)</a:t>
            </a:r>
          </a:p>
          <a:p>
            <a:pPr marL="449263" indent="-449263" fontAlgn="base"/>
            <a:r>
              <a:rPr lang="en-US" sz="2800" dirty="0" smtClean="0">
                <a:latin typeface="Angsana New" pitchFamily="18" charset="-34"/>
                <a:cs typeface="Angsana New" pitchFamily="18" charset="-34"/>
              </a:rPr>
              <a:t>      - Social security filling, registration, and submission</a:t>
            </a:r>
          </a:p>
          <a:p>
            <a:pPr fontAlgn="base"/>
            <a:r>
              <a:rPr lang="en-US" sz="2800" dirty="0" smtClean="0">
                <a:latin typeface="Angsana New" pitchFamily="18" charset="-34"/>
                <a:cs typeface="Angsana New" pitchFamily="18" charset="-34"/>
              </a:rPr>
              <a:t>      - Business Registration</a:t>
            </a:r>
          </a:p>
          <a:p>
            <a:pPr fontAlgn="base"/>
            <a:r>
              <a:rPr lang="en-US" sz="2800" dirty="0" smtClean="0">
                <a:latin typeface="Angsana New" pitchFamily="18" charset="-34"/>
                <a:cs typeface="Angsana New" pitchFamily="18" charset="-34"/>
              </a:rPr>
              <a:t>      - Liquidation</a:t>
            </a:r>
          </a:p>
          <a:p>
            <a:pPr fontAlgn="base"/>
            <a:r>
              <a:rPr lang="en-US" sz="2800" dirty="0" smtClean="0">
                <a:latin typeface="Angsana New" pitchFamily="18" charset="-34"/>
                <a:cs typeface="Angsana New" pitchFamily="18" charset="-34"/>
              </a:rPr>
              <a:t>      - Modification of registered transaction</a:t>
            </a:r>
          </a:p>
          <a:p>
            <a:pPr marL="449263" indent="-449263" fontAlgn="base"/>
            <a:r>
              <a:rPr lang="en-US" sz="2800" dirty="0" smtClean="0">
                <a:latin typeface="Angsana New" pitchFamily="18" charset="-34"/>
                <a:cs typeface="Angsana New" pitchFamily="18" charset="-34"/>
              </a:rPr>
              <a:t>      - Consulting</a:t>
            </a:r>
            <a:endParaRPr lang="en-US" sz="2000" dirty="0">
              <a:latin typeface="Angsana New" pitchFamily="18" charset="-34"/>
              <a:cs typeface="Angsana New" pitchFamily="18" charset="-34"/>
            </a:endParaRPr>
          </a:p>
        </p:txBody>
      </p:sp>
      <p:sp>
        <p:nvSpPr>
          <p:cNvPr id="16" name="Rectangle 15"/>
          <p:cNvSpPr/>
          <p:nvPr/>
        </p:nvSpPr>
        <p:spPr>
          <a:xfrm>
            <a:off x="6532" y="2189874"/>
            <a:ext cx="9144000" cy="584775"/>
          </a:xfrm>
          <a:prstGeom prst="rect">
            <a:avLst/>
          </a:prstGeom>
          <a:noFill/>
        </p:spPr>
        <p:txBody>
          <a:bodyPr wrap="square">
            <a:spAutoFit/>
          </a:bodyPr>
          <a:lstStyle/>
          <a:p>
            <a:r>
              <a:rPr lang="en-US" sz="3200" b="1" u="sng" dirty="0" smtClean="0">
                <a:latin typeface="Angsana New" pitchFamily="18" charset="-34"/>
                <a:cs typeface="Angsana New" pitchFamily="18" charset="-34"/>
              </a:rPr>
              <a:t>Our Service</a:t>
            </a:r>
            <a:endParaRPr lang="en-US" sz="3200" u="sng" dirty="0">
              <a:latin typeface="Angsana New" pitchFamily="18" charset="-34"/>
              <a:cs typeface="Angsana New" pitchFamily="18" charset="-34"/>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_New4.png"/>
          <p:cNvPicPr>
            <a:picLocks noChangeAspect="1"/>
          </p:cNvPicPr>
          <p:nvPr/>
        </p:nvPicPr>
        <p:blipFill>
          <a:blip r:embed="rId2" cstate="print"/>
          <a:stretch>
            <a:fillRect/>
          </a:stretch>
        </p:blipFill>
        <p:spPr>
          <a:xfrm>
            <a:off x="44970" y="44970"/>
            <a:ext cx="899592" cy="896815"/>
          </a:xfrm>
          <a:prstGeom prst="rect">
            <a:avLst/>
          </a:prstGeom>
        </p:spPr>
      </p:pic>
      <p:sp>
        <p:nvSpPr>
          <p:cNvPr id="5" name="Rectangle 4"/>
          <p:cNvSpPr/>
          <p:nvPr/>
        </p:nvSpPr>
        <p:spPr>
          <a:xfrm>
            <a:off x="0" y="980728"/>
            <a:ext cx="1836000" cy="64807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835696" y="980728"/>
            <a:ext cx="1828800" cy="64807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653040" y="980728"/>
            <a:ext cx="1836000" cy="648072"/>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493350" y="980728"/>
            <a:ext cx="1828800" cy="64807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0" y="980728"/>
            <a:ext cx="1828800" cy="648072"/>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ch_int.png"/>
          <p:cNvPicPr>
            <a:picLocks noChangeAspect="1"/>
          </p:cNvPicPr>
          <p:nvPr/>
        </p:nvPicPr>
        <p:blipFill>
          <a:blip r:embed="rId3" cstate="print"/>
          <a:stretch>
            <a:fillRect/>
          </a:stretch>
        </p:blipFill>
        <p:spPr>
          <a:xfrm>
            <a:off x="7224010" y="44970"/>
            <a:ext cx="1905000" cy="752475"/>
          </a:xfrm>
          <a:prstGeom prst="rect">
            <a:avLst/>
          </a:prstGeom>
        </p:spPr>
      </p:pic>
      <p:sp>
        <p:nvSpPr>
          <p:cNvPr id="17" name="Rectangle 16"/>
          <p:cNvSpPr/>
          <p:nvPr/>
        </p:nvSpPr>
        <p:spPr>
          <a:xfrm>
            <a:off x="0" y="1640994"/>
            <a:ext cx="9144000" cy="830997"/>
          </a:xfrm>
          <a:prstGeom prst="rect">
            <a:avLst/>
          </a:prstGeom>
        </p:spPr>
        <p:txBody>
          <a:bodyPr wrap="square">
            <a:spAutoFit/>
          </a:bodyPr>
          <a:lstStyle/>
          <a:p>
            <a:pPr algn="ctr"/>
            <a:r>
              <a:rPr lang="en-US" sz="4800" b="1" dirty="0" smtClean="0">
                <a:latin typeface="Angsana New" pitchFamily="18" charset="-34"/>
                <a:cs typeface="Angsana New" pitchFamily="18" charset="-34"/>
              </a:rPr>
              <a:t>Why does it need to be ‘Thailand’?</a:t>
            </a:r>
          </a:p>
        </p:txBody>
      </p:sp>
      <p:sp>
        <p:nvSpPr>
          <p:cNvPr id="1025" name="Rectangle 1"/>
          <p:cNvSpPr>
            <a:spLocks noChangeArrowheads="1"/>
          </p:cNvSpPr>
          <p:nvPr/>
        </p:nvSpPr>
        <p:spPr bwMode="auto">
          <a:xfrm>
            <a:off x="179512" y="2420888"/>
            <a:ext cx="828092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49263" marR="0" lvl="0" algn="just" defTabSz="914400" rtl="0" eaLnBrk="0" fontAlgn="base" latinLnBrk="0" hangingPunct="0">
              <a:lnSpc>
                <a:spcPct val="100000"/>
              </a:lnSpc>
              <a:spcBef>
                <a:spcPct val="0"/>
              </a:spcBef>
              <a:spcAft>
                <a:spcPct val="0"/>
              </a:spcAft>
              <a:buClrTx/>
              <a:buSzTx/>
              <a:buFontTx/>
              <a:buChar char="•"/>
              <a:tabLst/>
            </a:pPr>
            <a:r>
              <a:rPr kumimoji="0" lang="en-GB" sz="3200" b="0" i="0" u="none" strike="noStrike" cap="none" normalizeH="0" baseline="0" dirty="0" smtClean="0">
                <a:ln>
                  <a:noFill/>
                </a:ln>
                <a:solidFill>
                  <a:schemeClr val="tx1"/>
                </a:solidFill>
                <a:effectLst/>
                <a:latin typeface="Angsana New" pitchFamily="18" charset="-34"/>
                <a:ea typeface="Times New Roman" pitchFamily="18" charset="0"/>
                <a:cs typeface="Angsana New" pitchFamily="18" charset="-34"/>
              </a:rPr>
              <a:t> Thailand is easy to reach materials.</a:t>
            </a:r>
            <a:endParaRPr kumimoji="0" lang="en-US" sz="3200" b="0" i="0" u="none" strike="noStrike" cap="none" normalizeH="0" baseline="0" dirty="0" smtClean="0">
              <a:ln>
                <a:noFill/>
              </a:ln>
              <a:solidFill>
                <a:schemeClr val="tx1"/>
              </a:solidFill>
              <a:effectLst/>
              <a:latin typeface="Angsana New" pitchFamily="18" charset="-34"/>
              <a:cs typeface="Angsana New" pitchFamily="18" charset="-34"/>
            </a:endParaRPr>
          </a:p>
          <a:p>
            <a:pPr marL="449263" marR="0" lvl="0" algn="just" defTabSz="914400" rtl="0" eaLnBrk="0" fontAlgn="base" latinLnBrk="0" hangingPunct="0">
              <a:lnSpc>
                <a:spcPct val="100000"/>
              </a:lnSpc>
              <a:spcBef>
                <a:spcPct val="0"/>
              </a:spcBef>
              <a:spcAft>
                <a:spcPct val="0"/>
              </a:spcAft>
              <a:buClrTx/>
              <a:buSzTx/>
              <a:buFontTx/>
              <a:buChar char="•"/>
              <a:tabLst/>
            </a:pPr>
            <a:r>
              <a:rPr kumimoji="0" lang="en-GB" sz="3200" b="0" i="0" u="none" strike="noStrike" cap="none" normalizeH="0" baseline="0" dirty="0" smtClean="0">
                <a:ln>
                  <a:noFill/>
                </a:ln>
                <a:solidFill>
                  <a:schemeClr val="tx1"/>
                </a:solidFill>
                <a:effectLst/>
                <a:latin typeface="Angsana New" pitchFamily="18" charset="-34"/>
                <a:ea typeface="Times New Roman" pitchFamily="18" charset="0"/>
                <a:cs typeface="Angsana New" pitchFamily="18" charset="-34"/>
              </a:rPr>
              <a:t> There are sufficient </a:t>
            </a:r>
            <a:r>
              <a:rPr kumimoji="0" lang="en-GB" sz="3200" b="0" i="0" u="none" strike="noStrike" cap="none" normalizeH="0" baseline="0" dirty="0" smtClean="0">
                <a:ln>
                  <a:noFill/>
                </a:ln>
                <a:solidFill>
                  <a:schemeClr val="tx1"/>
                </a:solidFill>
                <a:effectLst/>
                <a:latin typeface="Angsana New" pitchFamily="18" charset="-34"/>
                <a:ea typeface="Times New Roman" pitchFamily="18" charset="0"/>
                <a:cs typeface="Angsana New" pitchFamily="18" charset="-34"/>
              </a:rPr>
              <a:t>labours</a:t>
            </a:r>
            <a:r>
              <a:rPr kumimoji="0" lang="en-GB" sz="3200" b="0" i="0" u="none" strike="noStrike" cap="none" normalizeH="0" baseline="0" dirty="0" smtClean="0">
                <a:ln>
                  <a:noFill/>
                </a:ln>
                <a:solidFill>
                  <a:schemeClr val="tx1"/>
                </a:solidFill>
                <a:effectLst/>
                <a:latin typeface="Angsana New" pitchFamily="18" charset="-34"/>
                <a:ea typeface="Times New Roman" pitchFamily="18" charset="0"/>
                <a:cs typeface="Angsana New" pitchFamily="18" charset="-34"/>
              </a:rPr>
              <a:t>.</a:t>
            </a:r>
            <a:endParaRPr kumimoji="0" lang="en-US" sz="3200" b="0" i="0" u="none" strike="noStrike" cap="none" normalizeH="0" baseline="0" dirty="0" smtClean="0">
              <a:ln>
                <a:noFill/>
              </a:ln>
              <a:solidFill>
                <a:schemeClr val="tx1"/>
              </a:solidFill>
              <a:effectLst/>
              <a:latin typeface="Angsana New" pitchFamily="18" charset="-34"/>
              <a:cs typeface="Angsana New" pitchFamily="18" charset="-34"/>
            </a:endParaRPr>
          </a:p>
          <a:p>
            <a:pPr marL="449263" marR="0" lvl="0" algn="just" defTabSz="914400" rtl="0" eaLnBrk="0" fontAlgn="base" latinLnBrk="0" hangingPunct="0">
              <a:lnSpc>
                <a:spcPct val="100000"/>
              </a:lnSpc>
              <a:spcBef>
                <a:spcPct val="0"/>
              </a:spcBef>
              <a:spcAft>
                <a:spcPct val="0"/>
              </a:spcAft>
              <a:buClrTx/>
              <a:buSzTx/>
              <a:buFontTx/>
              <a:buChar char="•"/>
              <a:tabLst/>
            </a:pPr>
            <a:r>
              <a:rPr kumimoji="0" lang="en-GB" sz="3200" b="0" i="0" u="none" strike="noStrike" cap="none" normalizeH="0" baseline="0" dirty="0" smtClean="0">
                <a:ln>
                  <a:noFill/>
                </a:ln>
                <a:solidFill>
                  <a:schemeClr val="tx1"/>
                </a:solidFill>
                <a:effectLst/>
                <a:latin typeface="Angsana New" pitchFamily="18" charset="-34"/>
                <a:ea typeface="Times New Roman" pitchFamily="18" charset="0"/>
                <a:cs typeface="Angsana New" pitchFamily="18" charset="-34"/>
              </a:rPr>
              <a:t> It has more skilled workers in various types of business.</a:t>
            </a:r>
            <a:endParaRPr kumimoji="0" lang="en-US" sz="3200" b="0" i="0" u="none" strike="noStrike" cap="none" normalizeH="0" baseline="0" dirty="0" smtClean="0">
              <a:ln>
                <a:noFill/>
              </a:ln>
              <a:solidFill>
                <a:schemeClr val="tx1"/>
              </a:solidFill>
              <a:effectLst/>
              <a:latin typeface="Angsana New" pitchFamily="18" charset="-34"/>
              <a:cs typeface="Angsana New" pitchFamily="18" charset="-34"/>
            </a:endParaRPr>
          </a:p>
          <a:p>
            <a:pPr marL="539750" marR="0" lvl="0" indent="-90488" algn="just" defTabSz="914400" rtl="0" eaLnBrk="0" fontAlgn="base" latinLnBrk="0" hangingPunct="0">
              <a:lnSpc>
                <a:spcPct val="100000"/>
              </a:lnSpc>
              <a:spcBef>
                <a:spcPct val="0"/>
              </a:spcBef>
              <a:spcAft>
                <a:spcPct val="0"/>
              </a:spcAft>
              <a:buClrTx/>
              <a:buSzTx/>
              <a:buFontTx/>
              <a:buChar char="•"/>
              <a:tabLst/>
            </a:pPr>
            <a:r>
              <a:rPr kumimoji="0" lang="en-GB" sz="3200" b="0" i="0" u="none" strike="noStrike" cap="none" normalizeH="0" baseline="0" dirty="0" smtClean="0">
                <a:ln>
                  <a:noFill/>
                </a:ln>
                <a:solidFill>
                  <a:schemeClr val="tx1"/>
                </a:solidFill>
                <a:effectLst/>
                <a:latin typeface="Angsana New" pitchFamily="18" charset="-34"/>
                <a:ea typeface="Times New Roman" pitchFamily="18" charset="0"/>
                <a:cs typeface="Angsana New" pitchFamily="18" charset="-34"/>
              </a:rPr>
              <a:t> Promotional privilege from government has been issued to support for  investors.</a:t>
            </a:r>
            <a:endParaRPr kumimoji="0" lang="en-US" sz="3200" b="0" i="0" u="none" strike="noStrike" cap="none" normalizeH="0" baseline="0" dirty="0" smtClean="0">
              <a:ln>
                <a:noFill/>
              </a:ln>
              <a:solidFill>
                <a:schemeClr val="tx1"/>
              </a:solidFill>
              <a:effectLst/>
              <a:latin typeface="Angsana New" pitchFamily="18" charset="-34"/>
              <a:cs typeface="Angsana New" pitchFamily="18" charset="-34"/>
            </a:endParaRPr>
          </a:p>
          <a:p>
            <a:pPr marL="449263" marR="0" lvl="0" algn="just" defTabSz="914400" rtl="0" eaLnBrk="0" fontAlgn="base" latinLnBrk="0" hangingPunct="0">
              <a:lnSpc>
                <a:spcPct val="100000"/>
              </a:lnSpc>
              <a:spcBef>
                <a:spcPct val="0"/>
              </a:spcBef>
              <a:spcAft>
                <a:spcPct val="0"/>
              </a:spcAft>
              <a:buClrTx/>
              <a:buSzTx/>
              <a:buFontTx/>
              <a:buChar char="•"/>
              <a:tabLst/>
            </a:pPr>
            <a:r>
              <a:rPr kumimoji="0" lang="en-GB" sz="3200" b="0" i="0" u="none" strike="noStrike" cap="none" normalizeH="0" baseline="0" dirty="0" smtClean="0">
                <a:ln>
                  <a:noFill/>
                </a:ln>
                <a:solidFill>
                  <a:schemeClr val="tx1"/>
                </a:solidFill>
                <a:effectLst/>
                <a:latin typeface="Angsana New" pitchFamily="18" charset="-34"/>
                <a:ea typeface="Times New Roman" pitchFamily="18" charset="0"/>
                <a:cs typeface="Angsana New" pitchFamily="18" charset="-34"/>
              </a:rPr>
              <a:t> Thailand offers a low tax rate environment for investors.  </a:t>
            </a:r>
            <a:endParaRPr kumimoji="0" lang="en-US" sz="3200" b="0" i="0" u="none" strike="noStrike" cap="none" normalizeH="0" baseline="0" dirty="0" smtClean="0">
              <a:ln>
                <a:noFill/>
              </a:ln>
              <a:solidFill>
                <a:schemeClr val="tx1"/>
              </a:solidFill>
              <a:effectLst/>
              <a:latin typeface="Angsana New" pitchFamily="18" charset="-34"/>
              <a:cs typeface="Angsana New" pitchFamily="18" charset="-34"/>
            </a:endParaRPr>
          </a:p>
          <a:p>
            <a:pPr marL="449263" marR="0" lvl="0" algn="just" defTabSz="914400" rtl="0" eaLnBrk="0" fontAlgn="base" latinLnBrk="0" hangingPunct="0">
              <a:lnSpc>
                <a:spcPct val="100000"/>
              </a:lnSpc>
              <a:spcBef>
                <a:spcPct val="0"/>
              </a:spcBef>
              <a:spcAft>
                <a:spcPct val="0"/>
              </a:spcAft>
              <a:buClrTx/>
              <a:buSzTx/>
              <a:buFontTx/>
              <a:buChar char="•"/>
              <a:tabLst/>
            </a:pPr>
            <a:r>
              <a:rPr kumimoji="0" lang="en-GB" sz="3200" b="0" i="0" u="none" strike="noStrike" cap="none" normalizeH="0" baseline="0" dirty="0" smtClean="0">
                <a:ln>
                  <a:noFill/>
                </a:ln>
                <a:solidFill>
                  <a:schemeClr val="tx1"/>
                </a:solidFill>
                <a:effectLst/>
                <a:latin typeface="Angsana New" pitchFamily="18" charset="-34"/>
                <a:ea typeface="Times New Roman" pitchFamily="18" charset="0"/>
                <a:cs typeface="Angsana New" pitchFamily="18" charset="-34"/>
              </a:rPr>
              <a:t> AEC allows flexible </a:t>
            </a:r>
            <a:r>
              <a:rPr kumimoji="0" lang="en-GB" sz="3200" b="0" i="0" u="none" strike="noStrike" cap="none" normalizeH="0" baseline="0" dirty="0" smtClean="0">
                <a:ln>
                  <a:noFill/>
                </a:ln>
                <a:solidFill>
                  <a:schemeClr val="tx1"/>
                </a:solidFill>
                <a:effectLst/>
                <a:latin typeface="Angsana New" pitchFamily="18" charset="-34"/>
                <a:ea typeface="Times New Roman" pitchFamily="18" charset="0"/>
                <a:cs typeface="Angsana New" pitchFamily="18" charset="-34"/>
              </a:rPr>
              <a:t>labours </a:t>
            </a:r>
            <a:r>
              <a:rPr kumimoji="0" lang="en-GB" sz="3200" b="0" i="0" u="none" strike="noStrike" cap="none" normalizeH="0" baseline="0" dirty="0" smtClean="0">
                <a:ln>
                  <a:noFill/>
                </a:ln>
                <a:solidFill>
                  <a:schemeClr val="tx1"/>
                </a:solidFill>
                <a:effectLst/>
                <a:latin typeface="Angsana New" pitchFamily="18" charset="-34"/>
                <a:ea typeface="Times New Roman" pitchFamily="18" charset="0"/>
                <a:cs typeface="Angsana New" pitchFamily="18" charset="-34"/>
              </a:rPr>
              <a:t>and production factors in South East Asia.</a:t>
            </a:r>
            <a:endParaRPr kumimoji="0" lang="en-GB" sz="3200" b="0" i="0" u="none" strike="noStrike" cap="none" normalizeH="0" baseline="0" dirty="0" smtClean="0">
              <a:ln>
                <a:noFill/>
              </a:ln>
              <a:solidFill>
                <a:schemeClr val="tx1"/>
              </a:solidFill>
              <a:effectLst/>
              <a:latin typeface="Angsana New" pitchFamily="18" charset="-34"/>
              <a:cs typeface="Angsana New" pitchFamily="18" charset="-34"/>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_New4.png"/>
          <p:cNvPicPr>
            <a:picLocks noChangeAspect="1"/>
          </p:cNvPicPr>
          <p:nvPr/>
        </p:nvPicPr>
        <p:blipFill>
          <a:blip r:embed="rId2" cstate="print"/>
          <a:stretch>
            <a:fillRect/>
          </a:stretch>
        </p:blipFill>
        <p:spPr>
          <a:xfrm>
            <a:off x="44970" y="44970"/>
            <a:ext cx="899592" cy="896815"/>
          </a:xfrm>
          <a:prstGeom prst="rect">
            <a:avLst/>
          </a:prstGeom>
        </p:spPr>
      </p:pic>
      <p:sp>
        <p:nvSpPr>
          <p:cNvPr id="5" name="Rectangle 4"/>
          <p:cNvSpPr/>
          <p:nvPr/>
        </p:nvSpPr>
        <p:spPr>
          <a:xfrm>
            <a:off x="0" y="980728"/>
            <a:ext cx="1836000" cy="64807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835696" y="980728"/>
            <a:ext cx="1828800" cy="64807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653040" y="980728"/>
            <a:ext cx="1836000" cy="648072"/>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493350" y="980728"/>
            <a:ext cx="1828800" cy="64807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0" y="980728"/>
            <a:ext cx="1828800" cy="648072"/>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ch_int.png"/>
          <p:cNvPicPr>
            <a:picLocks noChangeAspect="1"/>
          </p:cNvPicPr>
          <p:nvPr/>
        </p:nvPicPr>
        <p:blipFill>
          <a:blip r:embed="rId3" cstate="print"/>
          <a:stretch>
            <a:fillRect/>
          </a:stretch>
        </p:blipFill>
        <p:spPr>
          <a:xfrm>
            <a:off x="7224010" y="44970"/>
            <a:ext cx="1905000" cy="752475"/>
          </a:xfrm>
          <a:prstGeom prst="rect">
            <a:avLst/>
          </a:prstGeom>
        </p:spPr>
      </p:pic>
      <p:sp>
        <p:nvSpPr>
          <p:cNvPr id="17" name="Rectangle 16"/>
          <p:cNvSpPr/>
          <p:nvPr/>
        </p:nvSpPr>
        <p:spPr>
          <a:xfrm>
            <a:off x="0" y="1640994"/>
            <a:ext cx="9144000" cy="707886"/>
          </a:xfrm>
          <a:prstGeom prst="rect">
            <a:avLst/>
          </a:prstGeom>
        </p:spPr>
        <p:txBody>
          <a:bodyPr wrap="square">
            <a:spAutoFit/>
          </a:bodyPr>
          <a:lstStyle/>
          <a:p>
            <a:pPr algn="ctr"/>
            <a:r>
              <a:rPr lang="en-US" sz="4000" b="1" dirty="0" smtClean="0">
                <a:latin typeface="Angsana New" pitchFamily="18" charset="-34"/>
                <a:cs typeface="Angsana New" pitchFamily="18" charset="-34"/>
              </a:rPr>
              <a:t>Why does it need to be ‘Thailand’?</a:t>
            </a:r>
          </a:p>
        </p:txBody>
      </p:sp>
      <p:sp>
        <p:nvSpPr>
          <p:cNvPr id="1025" name="Rectangle 1"/>
          <p:cNvSpPr>
            <a:spLocks noChangeArrowheads="1"/>
          </p:cNvSpPr>
          <p:nvPr/>
        </p:nvSpPr>
        <p:spPr bwMode="auto">
          <a:xfrm>
            <a:off x="179512" y="2420307"/>
            <a:ext cx="8784976"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thaiDist"/>
            <a:r>
              <a:rPr lang="en-GB" sz="2800" b="1" dirty="0" smtClean="0">
                <a:latin typeface="Angsana New" pitchFamily="18" charset="-34"/>
                <a:cs typeface="Angsana New" pitchFamily="18" charset="-34"/>
              </a:rPr>
              <a:t>The </a:t>
            </a:r>
            <a:r>
              <a:rPr lang="en-GB" sz="2800" b="1" dirty="0">
                <a:latin typeface="Angsana New" pitchFamily="18" charset="-34"/>
                <a:cs typeface="Angsana New" pitchFamily="18" charset="-34"/>
              </a:rPr>
              <a:t>Investment Promotion Act, B.E. 2520 (1977) </a:t>
            </a:r>
            <a:r>
              <a:rPr lang="en-GB" sz="2800" dirty="0">
                <a:latin typeface="Angsana New" pitchFamily="18" charset="-34"/>
                <a:cs typeface="Angsana New" pitchFamily="18" charset="-34"/>
              </a:rPr>
              <a:t>provides the framework for investment incentives granted by the Board of Investment or BOI. Investment promotion privileges has been granted based on the location of the project and the type of industry. The highly benefit to the country and high value-added benefits, such as high tech industries, medical-related industries, and research and development </a:t>
            </a:r>
            <a:r>
              <a:rPr lang="en-GB" sz="2800" dirty="0" smtClean="0">
                <a:latin typeface="Angsana New" pitchFamily="18" charset="-34"/>
                <a:cs typeface="Angsana New" pitchFamily="18" charset="-34"/>
              </a:rPr>
              <a:t>centres, </a:t>
            </a:r>
            <a:r>
              <a:rPr lang="en-GB" sz="2800" dirty="0">
                <a:latin typeface="Angsana New" pitchFamily="18" charset="-34"/>
                <a:cs typeface="Angsana New" pitchFamily="18" charset="-34"/>
              </a:rPr>
              <a:t>will earn more special promotion and maximum tax and duty privileges. </a:t>
            </a:r>
            <a:r>
              <a:rPr lang="en-GB" sz="2800" dirty="0" smtClean="0">
                <a:latin typeface="Angsana New" pitchFamily="18" charset="-34"/>
                <a:cs typeface="Angsana New" pitchFamily="18" charset="-34"/>
              </a:rPr>
              <a:t>BOI </a:t>
            </a:r>
            <a:r>
              <a:rPr lang="en-GB" sz="2800" dirty="0">
                <a:latin typeface="Angsana New" pitchFamily="18" charset="-34"/>
                <a:cs typeface="Angsana New" pitchFamily="18" charset="-34"/>
              </a:rPr>
              <a:t>incentives normally include:- </a:t>
            </a:r>
            <a:endParaRPr lang="en-US" sz="2800" dirty="0">
              <a:latin typeface="Angsana New" pitchFamily="18" charset="-34"/>
              <a:cs typeface="Angsana New" pitchFamily="18" charset="-34"/>
            </a:endParaRPr>
          </a:p>
          <a:p>
            <a:pPr lvl="2" algn="thaiDist">
              <a:buFont typeface="Arial" pitchFamily="34" charset="0"/>
              <a:buChar char="•"/>
            </a:pPr>
            <a:r>
              <a:rPr lang="en-GB" sz="2800" b="1" dirty="0">
                <a:latin typeface="Angsana New" pitchFamily="18" charset="-34"/>
                <a:cs typeface="Angsana New" pitchFamily="18" charset="-34"/>
              </a:rPr>
              <a:t> </a:t>
            </a:r>
            <a:r>
              <a:rPr lang="en-GB" sz="2800" b="1" dirty="0" smtClean="0">
                <a:latin typeface="Angsana New" pitchFamily="18" charset="-34"/>
                <a:cs typeface="Angsana New" pitchFamily="18" charset="-34"/>
              </a:rPr>
              <a:t>Guarantees </a:t>
            </a:r>
            <a:r>
              <a:rPr lang="en-GB" sz="2800" b="1" dirty="0">
                <a:latin typeface="Angsana New" pitchFamily="18" charset="-34"/>
                <a:cs typeface="Angsana New" pitchFamily="18" charset="-34"/>
              </a:rPr>
              <a:t>and </a:t>
            </a:r>
            <a:r>
              <a:rPr lang="en-GB" sz="2800" b="1" dirty="0" smtClean="0">
                <a:latin typeface="Angsana New" pitchFamily="18" charset="-34"/>
                <a:cs typeface="Angsana New" pitchFamily="18" charset="-34"/>
              </a:rPr>
              <a:t>Protection</a:t>
            </a:r>
          </a:p>
          <a:p>
            <a:pPr lvl="2" algn="thaiDist">
              <a:buFont typeface="Arial" pitchFamily="34" charset="0"/>
              <a:buChar char="•"/>
            </a:pPr>
            <a:r>
              <a:rPr lang="en-GB" sz="2800" b="1" dirty="0">
                <a:latin typeface="Angsana New" pitchFamily="18" charset="-34"/>
                <a:cs typeface="Angsana New" pitchFamily="18" charset="-34"/>
              </a:rPr>
              <a:t> </a:t>
            </a:r>
            <a:r>
              <a:rPr lang="en-GB" sz="2800" b="1" dirty="0" smtClean="0">
                <a:latin typeface="Angsana New" pitchFamily="18" charset="-34"/>
                <a:cs typeface="Angsana New" pitchFamily="18" charset="-34"/>
              </a:rPr>
              <a:t>Relaxation </a:t>
            </a:r>
            <a:r>
              <a:rPr lang="en-GB" sz="2800" b="1" dirty="0">
                <a:latin typeface="Angsana New" pitchFamily="18" charset="-34"/>
                <a:cs typeface="Angsana New" pitchFamily="18" charset="-34"/>
              </a:rPr>
              <a:t>of Foreigners </a:t>
            </a:r>
            <a:r>
              <a:rPr lang="en-GB" sz="2800" b="1" dirty="0" smtClean="0">
                <a:latin typeface="Angsana New" pitchFamily="18" charset="-34"/>
                <a:cs typeface="Angsana New" pitchFamily="18" charset="-34"/>
              </a:rPr>
              <a:t>Participation</a:t>
            </a:r>
          </a:p>
          <a:p>
            <a:pPr lvl="2" algn="thaiDist">
              <a:buFont typeface="Arial" pitchFamily="34" charset="0"/>
              <a:buChar char="•"/>
            </a:pPr>
            <a:r>
              <a:rPr lang="en-GB" sz="2800" b="1" dirty="0" smtClean="0">
                <a:latin typeface="Angsana New" pitchFamily="18" charset="-34"/>
                <a:cs typeface="Angsana New" pitchFamily="18" charset="-34"/>
              </a:rPr>
              <a:t>Taxation</a:t>
            </a:r>
            <a:endParaRPr lang="en-US" sz="2800" dirty="0">
              <a:latin typeface="Angsana New" pitchFamily="18" charset="-34"/>
              <a:cs typeface="Angsana New" pitchFamily="18" charset="-34"/>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_New4.png"/>
          <p:cNvPicPr>
            <a:picLocks noChangeAspect="1"/>
          </p:cNvPicPr>
          <p:nvPr/>
        </p:nvPicPr>
        <p:blipFill>
          <a:blip r:embed="rId2" cstate="print"/>
          <a:stretch>
            <a:fillRect/>
          </a:stretch>
        </p:blipFill>
        <p:spPr>
          <a:xfrm>
            <a:off x="44970" y="44970"/>
            <a:ext cx="899592" cy="896815"/>
          </a:xfrm>
          <a:prstGeom prst="rect">
            <a:avLst/>
          </a:prstGeom>
        </p:spPr>
      </p:pic>
      <p:sp>
        <p:nvSpPr>
          <p:cNvPr id="5" name="Rectangle 4"/>
          <p:cNvSpPr/>
          <p:nvPr/>
        </p:nvSpPr>
        <p:spPr>
          <a:xfrm>
            <a:off x="0" y="980728"/>
            <a:ext cx="1836000" cy="64807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835696" y="980728"/>
            <a:ext cx="1828800" cy="64807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653040" y="980728"/>
            <a:ext cx="1836000" cy="648072"/>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493350" y="980728"/>
            <a:ext cx="1828800" cy="64807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0" y="980728"/>
            <a:ext cx="1828800" cy="648072"/>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ch_int.png"/>
          <p:cNvPicPr>
            <a:picLocks noChangeAspect="1"/>
          </p:cNvPicPr>
          <p:nvPr/>
        </p:nvPicPr>
        <p:blipFill>
          <a:blip r:embed="rId3" cstate="print"/>
          <a:stretch>
            <a:fillRect/>
          </a:stretch>
        </p:blipFill>
        <p:spPr>
          <a:xfrm>
            <a:off x="7224010" y="44970"/>
            <a:ext cx="1905000" cy="752475"/>
          </a:xfrm>
          <a:prstGeom prst="rect">
            <a:avLst/>
          </a:prstGeom>
        </p:spPr>
      </p:pic>
      <p:sp>
        <p:nvSpPr>
          <p:cNvPr id="17" name="Rectangle 16"/>
          <p:cNvSpPr/>
          <p:nvPr/>
        </p:nvSpPr>
        <p:spPr>
          <a:xfrm>
            <a:off x="0" y="1814990"/>
            <a:ext cx="9144000" cy="707886"/>
          </a:xfrm>
          <a:prstGeom prst="rect">
            <a:avLst/>
          </a:prstGeom>
        </p:spPr>
        <p:txBody>
          <a:bodyPr wrap="square">
            <a:spAutoFit/>
          </a:bodyPr>
          <a:lstStyle/>
          <a:p>
            <a:pPr algn="ctr"/>
            <a:r>
              <a:rPr lang="en-US" sz="4000" b="1" dirty="0" smtClean="0">
                <a:latin typeface="Angsana New" pitchFamily="18" charset="-34"/>
                <a:cs typeface="Angsana New" pitchFamily="18" charset="-34"/>
              </a:rPr>
              <a:t>New regulations are charitable to do business in Thailand</a:t>
            </a:r>
          </a:p>
        </p:txBody>
      </p:sp>
      <p:sp>
        <p:nvSpPr>
          <p:cNvPr id="1025" name="Rectangle 1"/>
          <p:cNvSpPr>
            <a:spLocks noChangeArrowheads="1"/>
          </p:cNvSpPr>
          <p:nvPr/>
        </p:nvSpPr>
        <p:spPr bwMode="auto">
          <a:xfrm>
            <a:off x="188618" y="2852936"/>
            <a:ext cx="8784976" cy="2246769"/>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algn="thaiDist">
              <a:buFont typeface="Arial" pitchFamily="34" charset="0"/>
              <a:buChar char="•"/>
            </a:pPr>
            <a:r>
              <a:rPr lang="en-US" sz="2800" dirty="0" smtClean="0">
                <a:latin typeface="Angsana New" pitchFamily="18" charset="-34"/>
                <a:cs typeface="Angsana New" pitchFamily="18" charset="-34"/>
              </a:rPr>
              <a:t> The Decree No.595 “Reduction on tax rate (for SME)”</a:t>
            </a:r>
          </a:p>
          <a:p>
            <a:pPr algn="thaiDist">
              <a:buFont typeface="Arial" pitchFamily="34" charset="0"/>
              <a:buChar char="•"/>
            </a:pPr>
            <a:r>
              <a:rPr lang="en-US" sz="2800" dirty="0" smtClean="0">
                <a:latin typeface="Angsana New" pitchFamily="18" charset="-34"/>
                <a:cs typeface="Angsana New" pitchFamily="18" charset="-34"/>
              </a:rPr>
              <a:t> The Decree No.604 “Exemption for capital expenditure”</a:t>
            </a:r>
          </a:p>
          <a:p>
            <a:pPr algn="thaiDist">
              <a:buFont typeface="Arial" pitchFamily="34" charset="0"/>
              <a:buChar char="•"/>
            </a:pPr>
            <a:r>
              <a:rPr lang="en-US" sz="2800" dirty="0" smtClean="0">
                <a:latin typeface="Angsana New" pitchFamily="18" charset="-34"/>
                <a:cs typeface="Angsana New" pitchFamily="18" charset="-34"/>
              </a:rPr>
              <a:t> The Decree No.602 “Exemption for targeted industrial company (SME)”</a:t>
            </a:r>
          </a:p>
          <a:p>
            <a:pPr algn="thaiDist"/>
            <a:endParaRPr lang="en-US" sz="2800" dirty="0" smtClean="0">
              <a:latin typeface="Angsana New" pitchFamily="18" charset="-34"/>
              <a:cs typeface="Angsana New" pitchFamily="18" charset="-34"/>
            </a:endParaRPr>
          </a:p>
          <a:p>
            <a:pPr algn="thaiDist">
              <a:buFont typeface="Arial" pitchFamily="34" charset="0"/>
              <a:buChar char="•"/>
            </a:pPr>
            <a:r>
              <a:rPr lang="en-US" sz="2800" dirty="0">
                <a:latin typeface="Angsana New" pitchFamily="18" charset="-34"/>
                <a:cs typeface="Angsana New" pitchFamily="18" charset="-34"/>
              </a:rPr>
              <a:t> </a:t>
            </a:r>
            <a:r>
              <a:rPr lang="en-US" sz="2800" dirty="0" smtClean="0">
                <a:latin typeface="Angsana New" pitchFamily="18" charset="-34"/>
                <a:cs typeface="Angsana New" pitchFamily="18" charset="-34"/>
              </a:rPr>
              <a:t>New Coming </a:t>
            </a:r>
            <a:r>
              <a:rPr lang="en-US" sz="2800" dirty="0" smtClean="0">
                <a:latin typeface="Angsana New" pitchFamily="18" charset="-34"/>
                <a:cs typeface="Angsana New" pitchFamily="18" charset="-34"/>
                <a:sym typeface="Wingdings" pitchFamily="2" charset="2"/>
              </a:rPr>
              <a:t>           Notification of the Director-General of Revenue Department</a:t>
            </a:r>
            <a:endParaRPr lang="en-US" sz="2800" dirty="0">
              <a:latin typeface="Angsana New" pitchFamily="18" charset="-34"/>
              <a:cs typeface="Angsana New" pitchFamily="18" charset="-34"/>
            </a:endParaRPr>
          </a:p>
        </p:txBody>
      </p:sp>
      <p:sp>
        <p:nvSpPr>
          <p:cNvPr id="15" name="Right Arrow 14"/>
          <p:cNvSpPr/>
          <p:nvPr/>
        </p:nvSpPr>
        <p:spPr>
          <a:xfrm>
            <a:off x="1880666" y="4737192"/>
            <a:ext cx="432048" cy="216024"/>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_New4.png"/>
          <p:cNvPicPr>
            <a:picLocks noChangeAspect="1"/>
          </p:cNvPicPr>
          <p:nvPr/>
        </p:nvPicPr>
        <p:blipFill>
          <a:blip r:embed="rId2" cstate="print"/>
          <a:stretch>
            <a:fillRect/>
          </a:stretch>
        </p:blipFill>
        <p:spPr>
          <a:xfrm>
            <a:off x="44970" y="44970"/>
            <a:ext cx="899592" cy="896815"/>
          </a:xfrm>
          <a:prstGeom prst="rect">
            <a:avLst/>
          </a:prstGeom>
        </p:spPr>
      </p:pic>
      <p:sp>
        <p:nvSpPr>
          <p:cNvPr id="5" name="Rectangle 4"/>
          <p:cNvSpPr/>
          <p:nvPr/>
        </p:nvSpPr>
        <p:spPr>
          <a:xfrm>
            <a:off x="0" y="980728"/>
            <a:ext cx="1836000" cy="64807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835696" y="980728"/>
            <a:ext cx="1828800" cy="64807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653040" y="980728"/>
            <a:ext cx="1836000" cy="648072"/>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493350" y="980728"/>
            <a:ext cx="1828800" cy="64807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0" y="980728"/>
            <a:ext cx="1828800" cy="648072"/>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ch_int.png"/>
          <p:cNvPicPr>
            <a:picLocks noChangeAspect="1"/>
          </p:cNvPicPr>
          <p:nvPr/>
        </p:nvPicPr>
        <p:blipFill>
          <a:blip r:embed="rId3" cstate="print"/>
          <a:stretch>
            <a:fillRect/>
          </a:stretch>
        </p:blipFill>
        <p:spPr>
          <a:xfrm>
            <a:off x="7224010" y="44970"/>
            <a:ext cx="1905000" cy="752475"/>
          </a:xfrm>
          <a:prstGeom prst="rect">
            <a:avLst/>
          </a:prstGeom>
        </p:spPr>
      </p:pic>
      <p:sp>
        <p:nvSpPr>
          <p:cNvPr id="13" name="TextBox 12"/>
          <p:cNvSpPr txBox="1"/>
          <p:nvPr/>
        </p:nvSpPr>
        <p:spPr>
          <a:xfrm>
            <a:off x="0" y="2996952"/>
            <a:ext cx="9144000" cy="1862048"/>
          </a:xfrm>
          <a:prstGeom prst="rect">
            <a:avLst/>
          </a:prstGeom>
          <a:noFill/>
        </p:spPr>
        <p:txBody>
          <a:bodyPr wrap="square" rtlCol="0">
            <a:spAutoFit/>
          </a:bodyPr>
          <a:lstStyle/>
          <a:p>
            <a:pPr algn="ctr"/>
            <a:r>
              <a:rPr lang="en-US" sz="11500" b="1" dirty="0" smtClean="0">
                <a:latin typeface="Angsana New" pitchFamily="18" charset="-34"/>
                <a:cs typeface="Angsana New" pitchFamily="18" charset="-34"/>
              </a:rPr>
              <a:t>Thank You</a:t>
            </a:r>
            <a:endParaRPr lang="en-US" sz="11500" b="1" dirty="0">
              <a:latin typeface="Angsana New" pitchFamily="18" charset="-34"/>
              <a:cs typeface="Angsana New" pitchFamily="18" charset="-34"/>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TotalTime>
  <Words>479</Words>
  <Application>Microsoft Office PowerPoint</Application>
  <PresentationFormat>On-screen Show (4:3)</PresentationFormat>
  <Paragraphs>48</Paragraphs>
  <Slides>8</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PMingLiU</vt:lpstr>
      <vt:lpstr>Angsana New</vt: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Power User</dc:creator>
  <cp:lastModifiedBy>Carly Davis</cp:lastModifiedBy>
  <cp:revision>37</cp:revision>
  <dcterms:created xsi:type="dcterms:W3CDTF">2016-09-11T05:09:37Z</dcterms:created>
  <dcterms:modified xsi:type="dcterms:W3CDTF">2016-09-12T07:38:04Z</dcterms:modified>
</cp:coreProperties>
</file>